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65" r:id="rId4"/>
    <p:sldId id="267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D31"/>
    <a:srgbClr val="ED862A"/>
    <a:srgbClr val="ECA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88582"/>
  </p:normalViewPr>
  <p:slideViewPr>
    <p:cSldViewPr snapToObjects="1">
      <p:cViewPr varScale="1">
        <p:scale>
          <a:sx n="76" d="100"/>
          <a:sy n="76" d="100"/>
        </p:scale>
        <p:origin x="917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6105D-C7ED-E347-AEE2-8DCFAED0BBC4}" type="datetimeFigureOut">
              <a:rPr lang="de-DE" smtClean="0"/>
              <a:t>23.09.2017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CAB03-65F6-FF49-B1EF-C0DE41CA1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08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rgbClr val="ED86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5400" b="1" dirty="0" err="1"/>
              <a:t>Flipped</a:t>
            </a:r>
            <a:r>
              <a:rPr lang="de-DE" sz="5400" b="1" dirty="0"/>
              <a:t> </a:t>
            </a:r>
            <a:r>
              <a:rPr lang="de-DE" sz="5400" b="1" dirty="0" err="1"/>
              <a:t>Classroom</a:t>
            </a:r>
            <a:r>
              <a:rPr lang="de-DE" sz="5400" b="1" dirty="0"/>
              <a:t> </a:t>
            </a:r>
            <a:r>
              <a:rPr lang="de-DE" sz="5400" b="1" dirty="0" err="1"/>
              <a:t>BwR</a:t>
            </a:r>
            <a:endParaRPr lang="de-DE" sz="5400" b="1" dirty="0"/>
          </a:p>
          <a:p>
            <a:pPr algn="r"/>
            <a:r>
              <a:rPr lang="de-DE" sz="3600" dirty="0"/>
              <a:t>Ein Beispiel aus Basis eines lernkiste.org Videos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/>
          </p:nvPr>
        </p:nvSpPr>
        <p:spPr>
          <a:xfrm>
            <a:off x="0" y="1905000"/>
            <a:ext cx="12192000" cy="2057400"/>
          </a:xfrm>
        </p:spPr>
        <p:txBody>
          <a:bodyPr>
            <a:noAutofit/>
          </a:bodyPr>
          <a:lstStyle>
            <a:lvl1pPr marL="0" indent="0" algn="ctr">
              <a:buNone/>
              <a:defRPr sz="4400">
                <a:latin typeface="Courier New" charset="0"/>
                <a:ea typeface="Courier New" charset="0"/>
                <a:cs typeface="Courier New" charset="0"/>
              </a:defRPr>
            </a:lvl1pPr>
            <a:lvl2pPr marL="457200" indent="0">
              <a:buNone/>
              <a:defRPr sz="4000">
                <a:latin typeface="Courier New" charset="0"/>
                <a:ea typeface="Courier New" charset="0"/>
                <a:cs typeface="Courier New" charset="0"/>
              </a:defRPr>
            </a:lvl2pPr>
            <a:lvl3pPr marL="914400" indent="0">
              <a:buNone/>
              <a:defRPr sz="3600">
                <a:latin typeface="Courier New" charset="0"/>
                <a:ea typeface="Courier New" charset="0"/>
                <a:cs typeface="Courier New" charset="0"/>
              </a:defRPr>
            </a:lvl3pPr>
            <a:lvl4pPr marL="1371600" indent="0">
              <a:buNone/>
              <a:defRPr sz="3200">
                <a:latin typeface="Courier New" charset="0"/>
                <a:ea typeface="Courier New" charset="0"/>
                <a:cs typeface="Courier New" charset="0"/>
              </a:defRPr>
            </a:lvl4pPr>
            <a:lvl5pPr marL="1828800" indent="0">
              <a:buNone/>
              <a:defRPr sz="3200">
                <a:latin typeface="Courier New" charset="0"/>
                <a:ea typeface="Courier New" charset="0"/>
                <a:cs typeface="Courier New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381000" y="6629400"/>
            <a:ext cx="11811000" cy="228600"/>
          </a:xfrm>
          <a:prstGeom prst="rect">
            <a:avLst/>
          </a:prstGeom>
          <a:solidFill>
            <a:srgbClr val="ED86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b="1" dirty="0"/>
              <a:t>VIDEO-BEISPIEL AUF BASIS EINES VIDEOS VON LERNKISTE.ORG | BWR FLIP</a:t>
            </a:r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403019/avatar_male_man_person_user_young_icon#size=256" TargetMode="External"/><Relationship Id="rId2" Type="http://schemas.openxmlformats.org/officeDocument/2006/relationships/hyperlink" Target="https://www.iconfinder.com/icons/735014/computer_desktop_laptop_macair_macbook_notebook_screen_icon#size=2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onfinder.com/icons/658010/alert_attention_caution_danger_error_exclamation_mark_warning_icon#size=1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62200" y="1447800"/>
            <a:ext cx="7010400" cy="3733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dirty="0"/>
              <a:t>Video-Beispiel</a:t>
            </a:r>
          </a:p>
          <a:p>
            <a:pPr algn="ctr"/>
            <a:r>
              <a:rPr lang="de-DE" sz="7200" dirty="0"/>
              <a:t>Lernkiste.org</a:t>
            </a:r>
          </a:p>
        </p:txBody>
      </p:sp>
    </p:spTree>
    <p:extLst>
      <p:ext uri="{BB962C8B-B14F-4D97-AF65-F5344CB8AC3E}">
        <p14:creationId xmlns:p14="http://schemas.microsoft.com/office/powerpoint/2010/main" val="481943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0" y="2667000"/>
            <a:ext cx="12192000" cy="914400"/>
          </a:xfrm>
        </p:spPr>
        <p:txBody>
          <a:bodyPr/>
          <a:lstStyle/>
          <a:p>
            <a:r>
              <a:rPr lang="de-DE" dirty="0"/>
              <a:t>Verkauf von Anlagen über Buchwert</a:t>
            </a:r>
          </a:p>
        </p:txBody>
      </p:sp>
    </p:spTree>
    <p:extLst>
      <p:ext uri="{BB962C8B-B14F-4D97-AF65-F5344CB8AC3E}">
        <p14:creationId xmlns:p14="http://schemas.microsoft.com/office/powerpoint/2010/main" val="2341332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3276600" cy="1843088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52500" y="3200400"/>
            <a:ext cx="33909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Notebook</a:t>
            </a:r>
            <a:endParaRPr lang="de-DE" sz="2000" b="1" dirty="0"/>
          </a:p>
          <a:p>
            <a:r>
              <a:rPr lang="de-DE" sz="2000" dirty="0"/>
              <a:t>Buchung über:	0860 BM</a:t>
            </a:r>
          </a:p>
          <a:p>
            <a:r>
              <a:rPr lang="de-DE" sz="2000" dirty="0"/>
              <a:t>AK: 		1.200,00 €</a:t>
            </a:r>
          </a:p>
          <a:p>
            <a:r>
              <a:rPr lang="de-DE" sz="2000" dirty="0"/>
              <a:t>Nutzungsdauer:   3 Jahre</a:t>
            </a:r>
          </a:p>
          <a:p>
            <a:endParaRPr lang="de-DE" sz="2000" dirty="0"/>
          </a:p>
          <a:p>
            <a:r>
              <a:rPr lang="de-DE" sz="2000" b="1" dirty="0"/>
              <a:t>Jährliche Afa:	400,00 €</a:t>
            </a:r>
          </a:p>
          <a:p>
            <a:endParaRPr lang="de-DE" sz="2000" b="1" dirty="0"/>
          </a:p>
          <a:p>
            <a:r>
              <a:rPr lang="de-DE" sz="2000" b="1" dirty="0"/>
              <a:t>Aktueller Buchwert: 600,00 €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775700" y="32194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Kunde Klaus</a:t>
            </a:r>
          </a:p>
        </p:txBody>
      </p:sp>
      <p:sp>
        <p:nvSpPr>
          <p:cNvPr id="12" name="Legende mit Pfeil nach oben 11"/>
          <p:cNvSpPr/>
          <p:nvPr/>
        </p:nvSpPr>
        <p:spPr>
          <a:xfrm>
            <a:off x="9029700" y="3922305"/>
            <a:ext cx="2349500" cy="1295400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Kauft das Notebook für netto 800,00 €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9711" y="381110"/>
            <a:ext cx="2627946" cy="259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00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038601" y="1676400"/>
            <a:ext cx="1828799" cy="4342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Buchwert</a:t>
            </a:r>
          </a:p>
          <a:p>
            <a:pPr algn="ctr"/>
            <a:r>
              <a:rPr lang="de-DE" sz="2400" dirty="0"/>
              <a:t>600,00 €</a:t>
            </a:r>
          </a:p>
        </p:txBody>
      </p:sp>
      <p:sp>
        <p:nvSpPr>
          <p:cNvPr id="5" name="Rechteck 4"/>
          <p:cNvSpPr/>
          <p:nvPr/>
        </p:nvSpPr>
        <p:spPr>
          <a:xfrm>
            <a:off x="6096001" y="517356"/>
            <a:ext cx="1828799" cy="55017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Erlös</a:t>
            </a:r>
          </a:p>
          <a:p>
            <a:pPr algn="ctr"/>
            <a:r>
              <a:rPr lang="de-DE" sz="2400" dirty="0"/>
              <a:t>800,00 €</a:t>
            </a:r>
          </a:p>
        </p:txBody>
      </p:sp>
      <p:sp>
        <p:nvSpPr>
          <p:cNvPr id="6" name="Rechteck 5"/>
          <p:cNvSpPr/>
          <p:nvPr/>
        </p:nvSpPr>
        <p:spPr>
          <a:xfrm>
            <a:off x="4038602" y="517356"/>
            <a:ext cx="1828798" cy="11590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Ertrag 200,00 €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035716" y="30480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u="sng" dirty="0"/>
              <a:t>Erlös</a:t>
            </a:r>
          </a:p>
          <a:p>
            <a:r>
              <a:rPr lang="de-DE" sz="2200" dirty="0"/>
              <a:t>„was wir zunächst an Geld einnehmen“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32612" y="481261"/>
            <a:ext cx="27151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u="sng" dirty="0"/>
              <a:t>Ertrag</a:t>
            </a:r>
          </a:p>
          <a:p>
            <a:r>
              <a:rPr lang="de-DE" sz="2200" dirty="0"/>
              <a:t>“was wir am Ende nach Abzug des Buchwerts verdienen“</a:t>
            </a:r>
          </a:p>
        </p:txBody>
      </p:sp>
      <p:sp>
        <p:nvSpPr>
          <p:cNvPr id="3" name="Pfeil nach links 2"/>
          <p:cNvSpPr/>
          <p:nvPr/>
        </p:nvSpPr>
        <p:spPr>
          <a:xfrm>
            <a:off x="3352800" y="762000"/>
            <a:ext cx="685800" cy="3810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links 10"/>
          <p:cNvSpPr/>
          <p:nvPr/>
        </p:nvSpPr>
        <p:spPr>
          <a:xfrm rot="10800000">
            <a:off x="7924800" y="3466757"/>
            <a:ext cx="685800" cy="3810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937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-73241"/>
            <a:ext cx="12192000" cy="530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Verkauf von Anlagegütern über Buchwert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1435" y="607830"/>
            <a:ext cx="1188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GF: Barverkauf eines gebrauchten Notebooks an einen Kunden für brutto 952,00 €. Der Buchwert beträgt derzeit 600,00 €.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1924" y="2779042"/>
            <a:ext cx="319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Schritt 1) Verkaufserlös buchen</a:t>
            </a:r>
          </a:p>
        </p:txBody>
      </p:sp>
      <p:sp>
        <p:nvSpPr>
          <p:cNvPr id="8" name="Rechteck 7"/>
          <p:cNvSpPr/>
          <p:nvPr/>
        </p:nvSpPr>
        <p:spPr>
          <a:xfrm>
            <a:off x="180973" y="3168873"/>
            <a:ext cx="5276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latin typeface="Courier New" charset="0"/>
                <a:ea typeface="Courier New" charset="0"/>
                <a:cs typeface="Courier New" charset="0"/>
              </a:rPr>
              <a:t>2880 KA			952,00 €	an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124573" y="3168873"/>
            <a:ext cx="41671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5140 EAAV</a:t>
            </a:r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		 800,00 €</a:t>
            </a:r>
          </a:p>
        </p:txBody>
      </p:sp>
      <p:sp>
        <p:nvSpPr>
          <p:cNvPr id="22" name="Rechteck 21"/>
          <p:cNvSpPr/>
          <p:nvPr/>
        </p:nvSpPr>
        <p:spPr>
          <a:xfrm>
            <a:off x="6149111" y="3515603"/>
            <a:ext cx="51332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4800 UST 		 152,00 €</a:t>
            </a: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5" y="5503108"/>
            <a:ext cx="745292" cy="745292"/>
          </a:xfrm>
          <a:prstGeom prst="rect">
            <a:avLst/>
          </a:prstGeom>
        </p:spPr>
      </p:pic>
      <p:sp>
        <p:nvSpPr>
          <p:cNvPr id="24" name="Textfeld 23"/>
          <p:cNvSpPr txBox="1"/>
          <p:nvPr/>
        </p:nvSpPr>
        <p:spPr>
          <a:xfrm>
            <a:off x="883856" y="5545220"/>
            <a:ext cx="110604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Bei Verkäufen unter Buchwert wird ein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Ertrag </a:t>
            </a:r>
            <a:r>
              <a:rPr lang="de-DE" dirty="0"/>
              <a:t>erzielt.</a:t>
            </a:r>
          </a:p>
          <a:p>
            <a:r>
              <a:rPr lang="de-DE" dirty="0">
                <a:sym typeface="Wingdings"/>
              </a:rPr>
              <a:t>Neues Konto: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5460 EAVG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sym typeface="Wingdings"/>
              </a:rPr>
              <a:t>Erträge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sym typeface="Wingdings"/>
              </a:rPr>
              <a:t>aus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sym typeface="Wingdings"/>
              </a:rPr>
              <a:t>dem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sym typeface="Wingdings"/>
              </a:rPr>
              <a:t>Abgang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 von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sym typeface="Wingdings"/>
              </a:rPr>
              <a:t>Gegenständen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 des AV)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Ertragskonto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erhöht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Gewinn</a:t>
            </a:r>
            <a:endParaRPr lang="de-DE" dirty="0">
              <a:sym typeface="Wingdings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61924" y="3985187"/>
            <a:ext cx="701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Schritt 2) Ausbuchen des Anlageguts und Auflösung des Interims-Kontos</a:t>
            </a:r>
          </a:p>
        </p:txBody>
      </p:sp>
      <p:sp>
        <p:nvSpPr>
          <p:cNvPr id="27" name="Rechteck 26"/>
          <p:cNvSpPr/>
          <p:nvPr/>
        </p:nvSpPr>
        <p:spPr>
          <a:xfrm>
            <a:off x="228598" y="4487446"/>
            <a:ext cx="4200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5140 EAAV </a:t>
            </a:r>
            <a:r>
              <a:rPr lang="tr-TR" sz="1600" dirty="0">
                <a:latin typeface="Courier New" charset="0"/>
                <a:ea typeface="Courier New" charset="0"/>
                <a:cs typeface="Courier New" charset="0"/>
              </a:rPr>
              <a:t>		800,00 €</a:t>
            </a:r>
            <a:endParaRPr lang="de-DE" sz="1600" dirty="0"/>
          </a:p>
        </p:txBody>
      </p:sp>
      <p:sp>
        <p:nvSpPr>
          <p:cNvPr id="28" name="Rechteck 27"/>
          <p:cNvSpPr/>
          <p:nvPr/>
        </p:nvSpPr>
        <p:spPr>
          <a:xfrm>
            <a:off x="4724400" y="4487446"/>
            <a:ext cx="419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latin typeface="Courier New" charset="0"/>
                <a:ea typeface="Courier New" charset="0"/>
                <a:cs typeface="Courier New" charset="0"/>
              </a:rPr>
              <a:t>an 	     </a:t>
            </a: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0860 BM</a:t>
            </a:r>
            <a:r>
              <a:rPr lang="tr-T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		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61924" y="1202891"/>
            <a:ext cx="4267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Bruttoerlös		952,00 €</a:t>
            </a:r>
          </a:p>
          <a:p>
            <a:r>
              <a:rPr lang="de-DE" sz="1600" u="sng" dirty="0">
                <a:latin typeface="Courier New" charset="0"/>
                <a:ea typeface="Courier New" charset="0"/>
                <a:cs typeface="Courier New" charset="0"/>
              </a:rPr>
              <a:t>- UST			152,00 €</a:t>
            </a:r>
          </a:p>
          <a:p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= Nettoerlös		</a:t>
            </a:r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800,00 €</a:t>
            </a:r>
          </a:p>
          <a:p>
            <a:r>
              <a:rPr lang="de-DE" sz="1600" u="sng" dirty="0">
                <a:latin typeface="Courier New" charset="0"/>
                <a:ea typeface="Courier New" charset="0"/>
                <a:cs typeface="Courier New" charset="0"/>
              </a:rPr>
              <a:t>- Buchwert		</a:t>
            </a:r>
            <a:r>
              <a:rPr lang="de-DE" sz="1600" u="sng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600,00 €</a:t>
            </a:r>
          </a:p>
          <a:p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= Ertrag 		</a:t>
            </a:r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200,00 €</a:t>
            </a:r>
          </a:p>
        </p:txBody>
      </p:sp>
      <p:sp>
        <p:nvSpPr>
          <p:cNvPr id="31" name="Rechteck 30"/>
          <p:cNvSpPr/>
          <p:nvPr/>
        </p:nvSpPr>
        <p:spPr>
          <a:xfrm>
            <a:off x="6315073" y="4827359"/>
            <a:ext cx="4200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5460 EAVG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		200,00 €</a:t>
            </a:r>
            <a:endParaRPr lang="de-DE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9065418" y="4496170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>
                <a:latin typeface="Courier New" charset="0"/>
                <a:ea typeface="Courier New" charset="0"/>
                <a:cs typeface="Courier New" charset="0"/>
              </a:rPr>
              <a:t>600,00 €</a:t>
            </a:r>
          </a:p>
        </p:txBody>
      </p:sp>
      <p:sp>
        <p:nvSpPr>
          <p:cNvPr id="13" name="Rechteck 12"/>
          <p:cNvSpPr/>
          <p:nvPr/>
        </p:nvSpPr>
        <p:spPr>
          <a:xfrm>
            <a:off x="6149111" y="1602710"/>
            <a:ext cx="1880465" cy="937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Buchwert</a:t>
            </a:r>
          </a:p>
          <a:p>
            <a:pPr algn="ctr"/>
            <a:r>
              <a:rPr lang="de-DE" dirty="0"/>
              <a:t>600,00 €</a:t>
            </a:r>
          </a:p>
        </p:txBody>
      </p:sp>
      <p:sp>
        <p:nvSpPr>
          <p:cNvPr id="32" name="Rechteck 31"/>
          <p:cNvSpPr/>
          <p:nvPr/>
        </p:nvSpPr>
        <p:spPr>
          <a:xfrm>
            <a:off x="8208167" y="1194742"/>
            <a:ext cx="1714503" cy="13485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Erlös</a:t>
            </a:r>
          </a:p>
          <a:p>
            <a:pPr algn="ctr"/>
            <a:r>
              <a:rPr lang="de-DE" dirty="0"/>
              <a:t>800,00 €</a:t>
            </a:r>
          </a:p>
        </p:txBody>
      </p:sp>
      <p:sp>
        <p:nvSpPr>
          <p:cNvPr id="33" name="Rechteck 32"/>
          <p:cNvSpPr/>
          <p:nvPr/>
        </p:nvSpPr>
        <p:spPr>
          <a:xfrm>
            <a:off x="6149111" y="1202891"/>
            <a:ext cx="1880465" cy="318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Ertrag 200,00 €</a:t>
            </a:r>
          </a:p>
        </p:txBody>
      </p:sp>
      <p:cxnSp>
        <p:nvCxnSpPr>
          <p:cNvPr id="4" name="Gewinkelte Verbindung 3"/>
          <p:cNvCxnSpPr>
            <a:stCxn id="32" idx="3"/>
            <a:endCxn id="10" idx="3"/>
          </p:cNvCxnSpPr>
          <p:nvPr/>
        </p:nvCxnSpPr>
        <p:spPr>
          <a:xfrm>
            <a:off x="9922670" y="1869034"/>
            <a:ext cx="369092" cy="1469116"/>
          </a:xfrm>
          <a:prstGeom prst="bentConnector3">
            <a:avLst>
              <a:gd name="adj1" fmla="val 227313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99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22" grpId="0"/>
      <p:bldP spid="24" grpId="0" build="p" animBg="1"/>
      <p:bldP spid="25" grpId="0"/>
      <p:bldP spid="27" grpId="0"/>
      <p:bldP spid="28" grpId="0"/>
      <p:bldP spid="29" grpId="0" build="p"/>
      <p:bldP spid="31" grpId="0"/>
      <p:bldP spid="12" grpId="0"/>
      <p:bldP spid="13" grpId="0" animBg="1"/>
      <p:bldP spid="13" grpId="1" animBg="1"/>
      <p:bldP spid="32" grpId="0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14800" y="6019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200" dirty="0">
                <a:hlinkClick r:id="rId2"/>
              </a:rPr>
              <a:t>https://www.iconfinder.com/icons/735014/computer_desktop_laptop_macair_macbook_notebook_screen_icon#size=256</a:t>
            </a:r>
            <a:endParaRPr lang="de-DE" sz="1200" dirty="0"/>
          </a:p>
          <a:p>
            <a:pPr algn="r"/>
            <a:r>
              <a:rPr lang="de-DE" sz="1200" dirty="0">
                <a:hlinkClick r:id="rId3"/>
              </a:rPr>
              <a:t>https://www.iconfinder.com/icons/403019/avatar_male_man_person_user_young_icon#size=256</a:t>
            </a:r>
            <a:endParaRPr lang="de-DE" sz="1200" dirty="0"/>
          </a:p>
          <a:p>
            <a:pPr algn="r"/>
            <a:r>
              <a:rPr lang="de-DE" sz="1200" dirty="0">
                <a:hlinkClick r:id="rId4"/>
              </a:rPr>
              <a:t>https://www.iconfinder.com/icons</a:t>
            </a:r>
            <a:r>
              <a:rPr lang="de-DE" sz="1200">
                <a:hlinkClick r:id="rId4"/>
              </a:rPr>
              <a:t>/658010/alert_attention_caution_danger_error_exclamation_mark_warning_icon#size=128</a:t>
            </a:r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9889282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HDOfficeLightV0</Template>
  <TotalTime>0</TotalTime>
  <Words>237</Words>
  <Application>Microsoft Office PowerPoint</Application>
  <PresentationFormat>Breitbild</PresentationFormat>
  <Paragraphs>48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Mayr</dc:creator>
  <cp:lastModifiedBy>Christian Mayr</cp:lastModifiedBy>
  <cp:revision>80</cp:revision>
  <dcterms:created xsi:type="dcterms:W3CDTF">2015-01-04T09:36:15Z</dcterms:created>
  <dcterms:modified xsi:type="dcterms:W3CDTF">2017-09-23T10:38:12Z</dcterms:modified>
</cp:coreProperties>
</file>